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9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92" r:id="rId23"/>
    <p:sldId id="293" r:id="rId24"/>
    <p:sldId id="294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BCBF-C914-410A-8CE3-39F5057CD23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873-1FD1-4C1F-8DD2-30297A37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8E8AB-35DD-4736-A4D9-7FDB8ECAA12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419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7EA39F-EE0B-42F3-AE99-FB484C4C6EFD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6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2C1EA-CD53-4BDF-BA0D-1DF5C4C77AB0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0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8E660-9962-4F18-BF7B-64186C78E5C4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know if we need this, perhaps just a few pictures that fly in and I say, EQ is made up of skills like self</a:t>
            </a:r>
            <a:r>
              <a:rPr lang="en-US" baseline="0" dirty="0" smtClean="0"/>
              <a:t> awareness, self control, flexibility and optimism.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33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06316-5ED4-4269-A696-F916E9BB5B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4D714-7F1C-4572-84CD-131390161A98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11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8E660-9962-4F18-BF7B-64186C78E5C4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554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DFD44-4F23-4633-91F7-AAAF0664AC27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49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DFD44-4F23-4633-91F7-AAAF0664AC2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33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DFD44-4F23-4633-91F7-AAAF0664AC2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804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AA9D7-736E-48D1-B005-C8982174DA46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536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©  Penumbra Group Inc.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71186-C8A1-41CB-A607-3C5AC044C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375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959C0-3F06-4D03-ACCF-5AE33109EABE}" type="slidenum"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0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959C0-3F06-4D03-ACCF-5AE33109EABE}" type="slidenum"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0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959C0-3F06-4D03-ACCF-5AE33109EABE}" type="slidenum"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32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959C0-3F06-4D03-ACCF-5AE33109EABE}" type="slidenum"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8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959C0-3F06-4D03-ACCF-5AE33109EABE}" type="slidenum"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0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959C0-3F06-4D03-ACCF-5AE33109EABE}" type="slidenum"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5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2510E-C6B0-4689-8FC6-6ED7AE81A8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298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95A5E-E1CA-44CF-9890-831FB39194E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29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3EECC-B17B-40AC-A80E-203044F4054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53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64777-378F-4917-A540-2396703CAB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25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84F2-FADD-4BCB-B5EC-146A8106120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583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3130A-68BE-42A7-AA60-0E0241A0F91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838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0AFC1-3090-42BD-9B70-12E351A4112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238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31795-F374-4206-8EB0-5BB2D41A3C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484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44615-D783-41BA-9736-FDAE0F07AEE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2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F45E7-7CE3-4DDC-9522-264B3FA75CD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186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959C0-3F06-4D03-ACCF-5AE33109EABE}" type="slidenum"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5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548686" y="305691"/>
            <a:ext cx="882100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Ego vs. EQ: How Top Leaders Overcome Ego Traps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28577" y="3838491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Presented By: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Jen </a:t>
            </a:r>
            <a:r>
              <a:rPr lang="en-US" sz="4000" i="1" dirty="0" err="1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Shirkani</a:t>
            </a:r>
            <a:endParaRPr lang="en-US" sz="4000" i="1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07986" y="382001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Prepared For:</a:t>
            </a:r>
            <a:endParaRPr lang="en-US" sz="4000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0" y="4439980"/>
            <a:ext cx="1914235" cy="19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6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2133600" y="457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dirty="0">
                <a:latin typeface="Calibri" panose="020F0502020204030204" pitchFamily="34" charset="0"/>
              </a:rPr>
              <a:t>You know you’ve fallen into this trap if….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828800"/>
            <a:ext cx="7772400" cy="43641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You think no news is good news.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You assume that since you receive ongoing, honest input about operational issues that your team is being equally forthright in sharing candid feedback about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you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7625"/>
            <a:ext cx="1845249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053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36"/>
            <a:ext cx="9144000" cy="4866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876802"/>
            <a:ext cx="876300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4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68" y="0"/>
            <a:ext cx="9134832" cy="685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3099" y="1981200"/>
            <a:ext cx="7256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4419600"/>
            <a:ext cx="5334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605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599" y="236621"/>
            <a:ext cx="79248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Importance of Feedback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6318" y="2362200"/>
            <a:ext cx="6120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cs typeface="Arial" charset="0"/>
              </a:rPr>
              <a:t>“In 31 companies, a high self-awareness score was strongest predictor of overall success.”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cs typeface="Arial" charset="0"/>
              </a:rPr>
              <a:t>GP Partners &amp; Cornell 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94" y="1690689"/>
            <a:ext cx="6282213" cy="4711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6536">
            <a:off x="3964520" y="2385753"/>
            <a:ext cx="4004583" cy="24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086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851916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dirty="0">
                <a:latin typeface="Calibri" panose="020F0502020204030204" pitchFamily="34" charset="0"/>
              </a:rPr>
              <a:t>overcome this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348343"/>
            <a:ext cx="8631382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Seek out feedback via a 360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assessment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 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executive coach and make </a:t>
            </a:r>
            <a:endParaRPr lang="en-US" sz="3600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self-auditing a 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habit.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294"/>
            <a:ext cx="2133600" cy="18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638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828800" y="22859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800" dirty="0" smtClean="0">
                <a:latin typeface="Calibri" panose="020F0502020204030204" pitchFamily="34" charset="0"/>
              </a:rPr>
              <a:t>not </a:t>
            </a:r>
            <a:r>
              <a:rPr lang="en-US" sz="4800" dirty="0">
                <a:latin typeface="Calibri" panose="020F0502020204030204" pitchFamily="34" charset="0"/>
              </a:rPr>
              <a:t>letting go of control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86" y="1094504"/>
            <a:ext cx="6049819" cy="453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9325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2133600" y="3810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dirty="0">
                <a:latin typeface="Calibri" panose="020F0502020204030204" pitchFamily="34" charset="0"/>
              </a:rPr>
              <a:t>You know you’ve fallen into this trap if….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238" y="119062"/>
            <a:ext cx="1845249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878588" y="2173313"/>
            <a:ext cx="8753274" cy="421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Your direct reports avoid independent decision making or critical thinking.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It is difficult for anyone to be held accountable because they can always point the finger back at you.</a:t>
            </a:r>
          </a:p>
          <a:p>
            <a:endParaRPr lang="en-US" sz="3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847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828800" y="-76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dirty="0">
                <a:latin typeface="Calibri" panose="020F0502020204030204" pitchFamily="34" charset="0"/>
              </a:rPr>
              <a:t>overcome this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209800"/>
            <a:ext cx="77724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Utilize questioning techniques instead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 giving answers too quickly. Honor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delegated commitments. 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Create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tools to keep you </a:t>
            </a:r>
            <a:r>
              <a:rPr lang="en-US" sz="36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informed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without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having to be </a:t>
            </a:r>
            <a:r>
              <a:rPr lang="en-US" sz="3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involved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/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294"/>
            <a:ext cx="2133600" cy="18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16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905000" y="457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800" dirty="0" smtClean="0">
                <a:latin typeface="Calibri" panose="020F0502020204030204" pitchFamily="34" charset="0"/>
              </a:rPr>
              <a:t>being </a:t>
            </a:r>
            <a:r>
              <a:rPr lang="en-US" sz="4800" dirty="0">
                <a:latin typeface="Calibri" panose="020F0502020204030204" pitchFamily="34" charset="0"/>
              </a:rPr>
              <a:t>blind to your downstream impact</a:t>
            </a:r>
          </a:p>
        </p:txBody>
      </p:sp>
      <p:pic>
        <p:nvPicPr>
          <p:cNvPr id="8194" name="Picture 2" descr="C:\Users\Faith Csikesz\Documents\Being Blind to Your Downstream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006436" cy="406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941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828800" y="5334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dirty="0">
                <a:latin typeface="Calibri" panose="020F0502020204030204" pitchFamily="34" charset="0"/>
              </a:rPr>
              <a:t>You know you’ve fallen into this trap if….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05000"/>
            <a:ext cx="7772400" cy="41148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You delegate tasks to certain people who you know will get it done, but it’s not their job.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You call last minute-meetings, assuming that everyone will clear their calendar. </a:t>
            </a:r>
          </a:p>
          <a:p>
            <a:pPr marL="457200" lvl="1" indent="0">
              <a:buNone/>
            </a:pP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</a:rPr>
              <a:t>And they all show up.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9" y="123825"/>
            <a:ext cx="1845249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355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8392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Emotional Intelligence (EQ)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2" y="1752600"/>
            <a:ext cx="608654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26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E-ADHD</a:t>
            </a:r>
          </a:p>
        </p:txBody>
      </p:sp>
      <p:sp>
        <p:nvSpPr>
          <p:cNvPr id="5" name="Rectangle 4"/>
          <p:cNvSpPr/>
          <p:nvPr/>
        </p:nvSpPr>
        <p:spPr>
          <a:xfrm rot="20324034">
            <a:off x="2591278" y="2094761"/>
            <a:ext cx="737025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600" b="1" dirty="0">
                <a:ln w="12700">
                  <a:solidFill>
                    <a:srgbClr val="7A6A60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7A6A60">
                      <a:lumMod val="50000"/>
                    </a:srgbClr>
                  </a:innerShdw>
                </a:effectLst>
                <a:latin typeface="Arial" charset="0"/>
                <a:cs typeface="Arial" charset="0"/>
              </a:rPr>
              <a:t>300%</a:t>
            </a:r>
          </a:p>
        </p:txBody>
      </p:sp>
    </p:spTree>
    <p:extLst>
      <p:ext uri="{BB962C8B-B14F-4D97-AF65-F5344CB8AC3E}">
        <p14:creationId xmlns:p14="http://schemas.microsoft.com/office/powerpoint/2010/main" val="40608707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828800" y="76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dirty="0">
                <a:latin typeface="Calibri" panose="020F0502020204030204" pitchFamily="34" charset="0"/>
              </a:rPr>
              <a:t>overcome this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057400"/>
            <a:ext cx="77724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Get good at recognizing when your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ego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is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leading the way – by acting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before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taking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others into consideration or </a:t>
            </a:r>
            <a:endParaRPr lang="en-US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implementing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“initiatives du jour”.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294"/>
            <a:ext cx="2133600" cy="18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406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76400" y="30480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1" y="76201"/>
            <a:ext cx="9086996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LOSING TOUCH WITH THE </a:t>
            </a:r>
            <a:b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FRONTLINE EXPERIENCE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981201"/>
            <a:ext cx="3151195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00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53000" y="332507"/>
            <a:ext cx="9215001" cy="1470025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YOU KNOW YOU’VE FALLEN IN THIS TRAP IF…</a:t>
            </a:r>
            <a:endParaRPr lang="en-US" sz="4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9714" y="2032000"/>
            <a:ext cx="8228620" cy="421640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don’t periodically spend time working alongside employees doing work with them.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employees you have never met working in locations you have never visited.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76400" y="30480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040" y="69273"/>
            <a:ext cx="1548336" cy="139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375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-18225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OVERCOME THIS TRAP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9823" y="2087047"/>
            <a:ext cx="8258601" cy="4127280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Schedule time to meet with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people</a:t>
            </a:r>
          </a:p>
          <a:p>
            <a:pPr lvl="0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throughout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your organization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</a:p>
          <a:p>
            <a:pPr lvl="0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take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advantage of opportunities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</a:t>
            </a:r>
          </a:p>
          <a:p>
            <a:pPr lvl="0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allow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to have “agenda-less” </a:t>
            </a: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conversations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76400" y="30480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988642" y="6034216"/>
            <a:ext cx="2526958" cy="747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@Shirkani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294"/>
            <a:ext cx="2133600" cy="18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015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0226" y="235520"/>
            <a:ext cx="11180618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RELAPSING BACK TO YOUR OLD WAYS</a:t>
            </a:r>
            <a:endParaRPr lang="en-US" sz="4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8" y="1520100"/>
            <a:ext cx="6215784" cy="41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322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828800" y="5334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dirty="0">
                <a:latin typeface="Calibri" panose="020F0502020204030204" pitchFamily="34" charset="0"/>
              </a:rPr>
              <a:t>You know you’ve fallen into this trap if….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7772400" cy="41148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You slide back to comfort zone responses, not making mindful choices in interactions with others.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You are selectively on your best behavior with certain audiences.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Good days you show high EQ.  Bad days you let it slide.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1462"/>
            <a:ext cx="1845249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764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dirty="0">
                <a:latin typeface="Calibri" panose="020F0502020204030204" pitchFamily="34" charset="0"/>
              </a:rPr>
              <a:t>overcome this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777240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Identify and meet regularly with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accountability 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partner. Someone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who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will 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keep you honest to your </a:t>
            </a:r>
            <a:endParaRPr lang="en-US" sz="3600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commitments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294"/>
            <a:ext cx="2133600" cy="18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439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56" y="218669"/>
            <a:ext cx="10353762" cy="970450"/>
          </a:xfrm>
        </p:spPr>
        <p:txBody>
          <a:bodyPr>
            <a:normAutofit/>
          </a:bodyPr>
          <a:lstStyle/>
          <a:p>
            <a:r>
              <a:rPr lang="en-US" altLang="en-US" sz="4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Free Resource: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197" y="1936591"/>
            <a:ext cx="7498080" cy="364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1438276"/>
            <a:ext cx="777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www.penumbra.com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002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479675"/>
            <a:ext cx="799941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Free Resource: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916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EQ 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Requires</a:t>
            </a:r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35" y="914401"/>
            <a:ext cx="2695480" cy="19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914401"/>
            <a:ext cx="2619375" cy="19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2580870" cy="242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0" y="349126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30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Connect with Me:</a:t>
            </a:r>
            <a:endParaRPr lang="en-US" sz="4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610960"/>
            <a:ext cx="6691745" cy="31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5065" y="1888548"/>
            <a:ext cx="6629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@Shirkani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367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6086" y="0"/>
            <a:ext cx="10353762" cy="970450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Connect with Me:</a:t>
            </a:r>
            <a:endParaRPr lang="en-US" sz="4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4091" y="1609397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www.linkedin.com/in/jenshirkani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09" y="2271117"/>
            <a:ext cx="6802582" cy="29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695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1550446"/>
            <a:ext cx="2519363" cy="387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7922" y="381000"/>
            <a:ext cx="607615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www.EgovsEQ.com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0080603">
            <a:off x="5978804" y="5460136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Lucida Handwriting" panose="03010101010101010101" pitchFamily="66" charset="0"/>
                <a:cs typeface="Arial" charset="0"/>
              </a:rPr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2140528"/>
            <a:ext cx="1922283" cy="2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69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6" y="727363"/>
            <a:ext cx="7918491" cy="52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1043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</a:rPr>
              <a:t>EGO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824038"/>
            <a:ext cx="5956629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3464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38" y="-76200"/>
            <a:ext cx="79248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</a:rPr>
              <a:t>Ego Triggers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860" y="1288480"/>
            <a:ext cx="8305800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Responsibility and accountability with little direct authority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A belief that it’s our job to fix or save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Access to confidential information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Type “A” personality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Workload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Very high intelligence or technical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Fast career ascension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7988642" y="6034216"/>
            <a:ext cx="2526958" cy="747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@Shirkani</a:t>
            </a:r>
          </a:p>
        </p:txBody>
      </p:sp>
    </p:spTree>
    <p:extLst>
      <p:ext uri="{BB962C8B-B14F-4D97-AF65-F5344CB8AC3E}">
        <p14:creationId xmlns:p14="http://schemas.microsoft.com/office/powerpoint/2010/main" val="38736813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494"/>
            <a:ext cx="79248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tats</a:t>
            </a:r>
            <a:endParaRPr lang="en-US" sz="4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515" y="1364675"/>
            <a:ext cx="9351818" cy="41148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Two in five CEO’s fail in the first 18 months on the job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Two thirds of businesses fail in their first ten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Nearly 100% of CEO’s surveyed said they would like an executive coach but two thirds don’t get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one 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92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1"/>
            <a:ext cx="8839200" cy="838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Critical </a:t>
            </a:r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hoice </a:t>
            </a:r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lang="en-US" sz="4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066801"/>
            <a:ext cx="5180565" cy="4802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1655" y="1219201"/>
            <a:ext cx="3085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The defining strategy behind why the smartest and most successful executives fail over time or sustain a legacy of greatness.</a:t>
            </a:r>
          </a:p>
        </p:txBody>
      </p:sp>
    </p:spTree>
    <p:extLst>
      <p:ext uri="{BB962C8B-B14F-4D97-AF65-F5344CB8AC3E}">
        <p14:creationId xmlns:p14="http://schemas.microsoft.com/office/powerpoint/2010/main" val="3964815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93373" y="124685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EGO TRAPS</a:t>
            </a:r>
            <a:endParaRPr lang="en-US" sz="4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2404" y="962885"/>
            <a:ext cx="10547927" cy="5715000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#1	Ignoring Feedback You Don’t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Like</a:t>
            </a: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#2 	Believing Technical Skills Trump Leadership Skills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#3	Surrounding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Yourself With More of You</a:t>
            </a: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#4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	Not Letting Go of Control</a:t>
            </a: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#5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	Being Blind to Your Downstream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Impact</a:t>
            </a:r>
          </a:p>
          <a:p>
            <a:pPr marL="0" indent="0">
              <a:buNone/>
              <a:defRPr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#6	Underestimating How Much You’re Being Watched</a:t>
            </a: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#7	Losing Touch with the Frontline Experience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#8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	Relapsing Back to Your Old Ways</a:t>
            </a:r>
          </a:p>
          <a:p>
            <a:pPr marL="0" indent="0">
              <a:buNone/>
              <a:defRPr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558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1905000" y="-762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800" dirty="0" smtClean="0">
                <a:latin typeface="Calibri" panose="020F0502020204030204" pitchFamily="34" charset="0"/>
              </a:rPr>
              <a:t>Ignoring </a:t>
            </a:r>
            <a:r>
              <a:rPr lang="en-US" sz="4800" dirty="0">
                <a:latin typeface="Calibri" panose="020F0502020204030204" pitchFamily="34" charset="0"/>
              </a:rPr>
              <a:t>feedback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1"/>
            <a:ext cx="5698956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0981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5831</TotalTime>
  <Words>611</Words>
  <Application>Microsoft Office PowerPoint</Application>
  <PresentationFormat>Custom</PresentationFormat>
  <Paragraphs>111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Slate</vt:lpstr>
      <vt:lpstr>PowerPoint Presentation</vt:lpstr>
      <vt:lpstr>Emotional Intelligence (EQ)</vt:lpstr>
      <vt:lpstr>EQ Requires...</vt:lpstr>
      <vt:lpstr>EGO</vt:lpstr>
      <vt:lpstr>Ego Triggers</vt:lpstr>
      <vt:lpstr>Stats</vt:lpstr>
      <vt:lpstr>The Critical Choice  </vt:lpstr>
      <vt:lpstr>8 EGO TRAPS</vt:lpstr>
      <vt:lpstr>Ignoring feedback</vt:lpstr>
      <vt:lpstr>You know you’ve fallen into this trap if….</vt:lpstr>
      <vt:lpstr>PowerPoint Presentation</vt:lpstr>
      <vt:lpstr>PowerPoint Presentation</vt:lpstr>
      <vt:lpstr>The Importance of Feedback </vt:lpstr>
      <vt:lpstr>overcome this trap</vt:lpstr>
      <vt:lpstr>not letting go of control</vt:lpstr>
      <vt:lpstr>You know you’ve fallen into this trap if….</vt:lpstr>
      <vt:lpstr>overcome this trap</vt:lpstr>
      <vt:lpstr>being blind to your downstream impact</vt:lpstr>
      <vt:lpstr>You know you’ve fallen into this trap if….</vt:lpstr>
      <vt:lpstr>E-ADHD</vt:lpstr>
      <vt:lpstr>overcome this trap</vt:lpstr>
      <vt:lpstr>LOSING TOUCH WITH THE  FRONTLINE EXPERIENCE</vt:lpstr>
      <vt:lpstr>YOU KNOW YOU’VE FALLEN IN THIS TRAP IF…</vt:lpstr>
      <vt:lpstr>OVERCOME THIS TRAP</vt:lpstr>
      <vt:lpstr>RELAPSING BACK TO YOUR OLD WAYS</vt:lpstr>
      <vt:lpstr>You know you’ve fallen into this trap if….</vt:lpstr>
      <vt:lpstr>overcome this trap</vt:lpstr>
      <vt:lpstr>Free Resource:</vt:lpstr>
      <vt:lpstr>Free Resource:</vt:lpstr>
      <vt:lpstr>Connect with Me:</vt:lpstr>
      <vt:lpstr>Connect with Me: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Slivka</dc:creator>
  <cp:lastModifiedBy>Amy Cann</cp:lastModifiedBy>
  <cp:revision>10</cp:revision>
  <dcterms:created xsi:type="dcterms:W3CDTF">2014-09-11T17:23:48Z</dcterms:created>
  <dcterms:modified xsi:type="dcterms:W3CDTF">2014-11-20T17:55:18Z</dcterms:modified>
</cp:coreProperties>
</file>